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02D23-E43C-4E7F-91A9-CFA9E3C3BBCB}" type="datetimeFigureOut">
              <a:rPr lang="de-DE" smtClean="0"/>
              <a:t>13.04.2021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07340-F308-40B6-AF0E-BC2C677298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255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EA30-3DA1-4058-9194-DB46CE8CFCD1}" type="datetime1">
              <a:rPr lang="de-DE" smtClean="0"/>
              <a:t>13.04.2021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 10" descr="Schriftzug_hellgrau_RGB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339263" y="327026"/>
            <a:ext cx="1785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964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B101-4CDA-4222-930A-37AC440A1F57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96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BC80-900A-4E3F-AD40-CAD0008C425D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35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00027"/>
            <a:ext cx="10515600" cy="5842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E28E-8EDF-4C99-9A6F-C6E3DC388097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r Verbinder 8"/>
          <p:cNvCxnSpPr/>
          <p:nvPr userDrawn="1"/>
        </p:nvCxnSpPr>
        <p:spPr>
          <a:xfrm>
            <a:off x="0" y="889684"/>
            <a:ext cx="86106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4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1EC4A-3D0E-4FA1-BD0C-4FF6D32913BE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890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6D5-0239-477C-B6A2-1B3FDCD7F657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56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A60C-7443-4799-AFE0-C722BFAA1BAA}" type="datetime1">
              <a:rPr lang="de-DE" smtClean="0"/>
              <a:t>13.04.2021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13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11AF-75CC-4096-8884-CB065750020E}" type="datetime1">
              <a:rPr lang="de-DE" smtClean="0"/>
              <a:t>13.04.2021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602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7C35-E5C0-41D6-AF11-956D9F003998}" type="datetime1">
              <a:rPr lang="de-DE" smtClean="0"/>
              <a:t>13.04.2021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85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1D07-DB33-45FC-A111-FE18E4F13D4B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72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5942-50A4-435F-B6F0-BAA1D4482C49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8" descr="JGU_RG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158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774F-78DB-4D01-8345-1A9D03F8DD05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422D7-07CC-4607-911C-FAB14D85846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Bild 8" descr="JGU_RGB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1353800" y="200026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27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7913" y="1122363"/>
            <a:ext cx="5816138" cy="2387600"/>
          </a:xfrm>
        </p:spPr>
        <p:txBody>
          <a:bodyPr/>
          <a:lstStyle/>
          <a:p>
            <a:r>
              <a:rPr lang="de-DE" dirty="0"/>
              <a:t>Synthesis</a:t>
            </a:r>
            <a:br>
              <a:rPr lang="de-DE" dirty="0"/>
            </a:br>
            <a:r>
              <a:rPr lang="de-DE" dirty="0"/>
              <a:t>Seminar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21D6-B49D-4325-BFEC-340C7F95375A}" type="datetime1">
              <a:rPr lang="de-DE" smtClean="0"/>
              <a:t>13.04.2021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1</a:t>
            </a:fld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5811019" y="5603173"/>
            <a:ext cx="6140824" cy="407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/>
              <a:t>Total Synthesis and Structural Revision of a </a:t>
            </a:r>
            <a:r>
              <a:rPr lang="en-US" sz="1050" b="1" dirty="0" err="1"/>
              <a:t>Harziane</a:t>
            </a:r>
            <a:r>
              <a:rPr lang="en-US" sz="1050" b="1" dirty="0"/>
              <a:t> Diterpenoid</a:t>
            </a:r>
          </a:p>
          <a:p>
            <a:r>
              <a:rPr lang="de-DE" sz="1000" dirty="0"/>
              <a:t>Moritz Hönig and Erick M. </a:t>
            </a:r>
            <a:r>
              <a:rPr lang="de-DE" sz="1000" dirty="0" err="1"/>
              <a:t>Carreira</a:t>
            </a:r>
            <a:r>
              <a:rPr lang="de-DE" sz="1000" dirty="0"/>
              <a:t> in </a:t>
            </a:r>
            <a:r>
              <a:rPr lang="de-DE" sz="1000" i="1" dirty="0" err="1"/>
              <a:t>Angew</a:t>
            </a:r>
            <a:r>
              <a:rPr lang="de-DE" sz="1000" i="1" dirty="0"/>
              <a:t>. Chem. Int. Ed</a:t>
            </a:r>
            <a:r>
              <a:rPr lang="de-DE" sz="1000" dirty="0"/>
              <a:t>. </a:t>
            </a:r>
            <a:r>
              <a:rPr lang="de-DE" sz="1000" b="1" dirty="0"/>
              <a:t>2020</a:t>
            </a:r>
            <a:r>
              <a:rPr lang="de-DE" sz="1000" dirty="0"/>
              <a:t>, </a:t>
            </a:r>
            <a:r>
              <a:rPr lang="de-DE" sz="1000" i="1" dirty="0"/>
              <a:t>59</a:t>
            </a:r>
            <a:r>
              <a:rPr lang="de-DE" sz="1000" dirty="0"/>
              <a:t>, 1192 –1196.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68038B6-6EA4-4532-A530-34F86E9EB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276886"/>
              </p:ext>
            </p:extLst>
          </p:nvPr>
        </p:nvGraphicFramePr>
        <p:xfrm>
          <a:off x="6991730" y="1748173"/>
          <a:ext cx="4463628" cy="3361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144208" imgH="862051" progId="ChemDraw.Document.6.0">
                  <p:embed/>
                </p:oleObj>
              </mc:Choice>
              <mc:Fallback>
                <p:oleObj name="CS ChemDraw Drawing" r:id="rId2" imgW="1144208" imgH="8620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991730" y="1748173"/>
                        <a:ext cx="4463628" cy="3361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4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Total Synthesis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Harziane</a:t>
            </a:r>
            <a:r>
              <a:rPr lang="de-DE" dirty="0"/>
              <a:t> </a:t>
            </a:r>
            <a:r>
              <a:rPr lang="de-DE" dirty="0" err="1"/>
              <a:t>Diterpenoid</a:t>
            </a:r>
            <a:endParaRPr lang="de-DE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65F92-6C81-47DC-9150-187ADDECB484}" type="datetime1">
              <a:rPr lang="de-DE" smtClean="0"/>
              <a:t>13.04.2021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F0C502A9-982D-4348-A5C0-FD89F6B445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743024"/>
              </p:ext>
            </p:extLst>
          </p:nvPr>
        </p:nvGraphicFramePr>
        <p:xfrm>
          <a:off x="303213" y="1290638"/>
          <a:ext cx="11587162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1586754" imgH="4272844" progId="ChemDraw.Document.6.0">
                  <p:embed/>
                </p:oleObj>
              </mc:Choice>
              <mc:Fallback>
                <p:oleObj name="CS ChemDraw Drawing" r:id="rId2" imgW="11586754" imgH="427284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3213" y="1290638"/>
                        <a:ext cx="11587162" cy="427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816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C7C2B86-59EE-4DC4-AA08-2F8998406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549653"/>
              </p:ext>
            </p:extLst>
          </p:nvPr>
        </p:nvGraphicFramePr>
        <p:xfrm>
          <a:off x="338138" y="1363663"/>
          <a:ext cx="11515725" cy="412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1515085" imgH="4129617" progId="ChemDraw.Document.6.0">
                  <p:embed/>
                </p:oleObj>
              </mc:Choice>
              <mc:Fallback>
                <p:oleObj name="CS ChemDraw Drawing" r:id="rId2" imgW="11515085" imgH="41296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8138" y="1363663"/>
                        <a:ext cx="11515725" cy="4129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Total Synthesis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Harziane</a:t>
            </a:r>
            <a:r>
              <a:rPr lang="de-DE" dirty="0"/>
              <a:t> </a:t>
            </a:r>
            <a:r>
              <a:rPr lang="de-DE" dirty="0" err="1"/>
              <a:t>Diterpenoid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E28E-8EDF-4C99-9A6F-C6E3DC388097}" type="datetime1">
              <a:rPr lang="de-DE" smtClean="0"/>
              <a:t>13.04.2021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597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Total Synthesis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Harziane</a:t>
            </a:r>
            <a:r>
              <a:rPr lang="de-DE" dirty="0"/>
              <a:t> </a:t>
            </a:r>
            <a:r>
              <a:rPr lang="de-DE" dirty="0" err="1"/>
              <a:t>Diterpenoid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E28E-8EDF-4C99-9A6F-C6E3DC388097}" type="datetime1">
              <a:rPr lang="de-DE" smtClean="0"/>
              <a:t>13.04.2021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422D7-07CC-4607-911C-FAB14D858469}" type="slidenum">
              <a:rPr lang="de-DE" smtClean="0"/>
              <a:t>4</a:t>
            </a:fld>
            <a:endParaRPr lang="de-DE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C5048E2-5E41-4521-994D-2CBD58A43D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461306"/>
              </p:ext>
            </p:extLst>
          </p:nvPr>
        </p:nvGraphicFramePr>
        <p:xfrm>
          <a:off x="1195388" y="1535113"/>
          <a:ext cx="9801225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9801733" imgH="3785306" progId="ChemDraw.Document.6.0">
                  <p:embed/>
                </p:oleObj>
              </mc:Choice>
              <mc:Fallback>
                <p:oleObj name="CS ChemDraw Drawing" r:id="rId2" imgW="9801733" imgH="378530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95388" y="1535113"/>
                        <a:ext cx="9801225" cy="378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22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14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Office</vt:lpstr>
      <vt:lpstr>CS ChemDraw Drawing</vt:lpstr>
      <vt:lpstr>Synthesis Seminar</vt:lpstr>
      <vt:lpstr>Total Synthesis of a Harziane Diterpenoid</vt:lpstr>
      <vt:lpstr>Total Synthesis of a Harziane Diterpenoid</vt:lpstr>
      <vt:lpstr>Total Synthesis of a Harziane Diterpenoid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Rocker, Johannes</dc:creator>
  <cp:lastModifiedBy>Rocker, Johannes</cp:lastModifiedBy>
  <cp:revision>35</cp:revision>
  <dcterms:created xsi:type="dcterms:W3CDTF">2019-12-02T09:42:08Z</dcterms:created>
  <dcterms:modified xsi:type="dcterms:W3CDTF">2021-04-13T08:54:34Z</dcterms:modified>
</cp:coreProperties>
</file>